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7" r:id="rId6"/>
    <p:sldId id="1871" r:id="rId7"/>
    <p:sldId id="1872" r:id="rId8"/>
    <p:sldId id="1873" r:id="rId9"/>
    <p:sldId id="1874" r:id="rId10"/>
    <p:sldId id="1875" r:id="rId11"/>
    <p:sldId id="1876" r:id="rId12"/>
    <p:sldId id="1877" r:id="rId13"/>
    <p:sldId id="1879" r:id="rId14"/>
    <p:sldId id="1882" r:id="rId15"/>
    <p:sldId id="1883" r:id="rId16"/>
    <p:sldId id="1880" r:id="rId17"/>
    <p:sldId id="1884" r:id="rId18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2E1BC0-7BAE-42FE-BABF-5B65B52BAC0F}" v="1" dt="2022-03-11T06:40:00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>
        <p:scale>
          <a:sx n="75" d="100"/>
          <a:sy n="75" d="100"/>
        </p:scale>
        <p:origin x="-234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ko Magafi" userId="373e96ba6dc27cbd" providerId="LiveId" clId="{972E1BC0-7BAE-42FE-BABF-5B65B52BAC0F}"/>
    <pc:docChg chg="modSld">
      <pc:chgData name="Niko Magafi" userId="373e96ba6dc27cbd" providerId="LiveId" clId="{972E1BC0-7BAE-42FE-BABF-5B65B52BAC0F}" dt="2022-03-11T06:40:13.668" v="8" actId="20577"/>
      <pc:docMkLst>
        <pc:docMk/>
      </pc:docMkLst>
      <pc:sldChg chg="modSp mod">
        <pc:chgData name="Niko Magafi" userId="373e96ba6dc27cbd" providerId="LiveId" clId="{972E1BC0-7BAE-42FE-BABF-5B65B52BAC0F}" dt="2022-03-11T06:40:13.668" v="8" actId="20577"/>
        <pc:sldMkLst>
          <pc:docMk/>
          <pc:sldMk cId="4220333894" sldId="1884"/>
        </pc:sldMkLst>
        <pc:spChg chg="mod">
          <ac:chgData name="Niko Magafi" userId="373e96ba6dc27cbd" providerId="LiveId" clId="{972E1BC0-7BAE-42FE-BABF-5B65B52BAC0F}" dt="2022-03-11T06:40:13.668" v="8" actId="20577"/>
          <ac:spMkLst>
            <pc:docMk/>
            <pc:sldMk cId="4220333894" sldId="1884"/>
            <ac:spMk id="3" creationId="{BC5FA9D9-E750-45A7-9A9D-B5EEB92A2BD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2_2" csCatId="accent2" phldr="1"/>
      <dgm:spPr/>
      <dgm:t>
        <a:bodyPr rtlCol="0"/>
        <a:lstStyle/>
        <a:p>
          <a:pPr rtl="0"/>
          <a:endParaRPr lang="en-US"/>
        </a:p>
      </dgm:t>
    </dgm:pt>
    <dgm:pt modelId="{40FC4FFE-8987-4A26-B7F4-8A516F18ADAE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n-US" b="0" i="0" cap="none" dirty="0"/>
            <a:t>Get an introduction to machine learning. </a:t>
          </a:r>
          <a:endParaRPr lang="es-ES" cap="none" noProof="1"/>
        </a:p>
      </dgm:t>
    </dgm:pt>
    <dgm:pt modelId="{CAD7EF86-FB23-41F6-BF42-040B36DEFDB1}" type="parTrans" cxnId="{C7AD8469-3C68-4AF9-AB82-79B0043AA120}">
      <dgm:prSet/>
      <dgm:spPr/>
      <dgm:t>
        <a:bodyPr rtlCol="0"/>
        <a:lstStyle/>
        <a:p>
          <a:pPr rtl="0"/>
          <a:endParaRPr lang="es-ES" noProof="1"/>
        </a:p>
      </dgm:t>
    </dgm:pt>
    <dgm:pt modelId="{5B62599A-5C9B-48E7-896E-EA782AC60C8B}" type="sibTrans" cxnId="{C7AD8469-3C68-4AF9-AB82-79B0043AA120}">
      <dgm:prSet/>
      <dgm:spPr/>
      <dgm:t>
        <a:bodyPr rtlCol="0"/>
        <a:lstStyle/>
        <a:p>
          <a:pPr rtl="0"/>
          <a:endParaRPr lang="es-ES" noProof="1"/>
        </a:p>
      </dgm:t>
    </dgm:pt>
    <dgm:pt modelId="{49225C73-1633-42F1-AB3B-7CB183E5F8B8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n-US" b="0" i="0" cap="none" dirty="0"/>
            <a:t>The use of technology in promoting environmental sustainability</a:t>
          </a:r>
          <a:endParaRPr lang="es-ES" cap="none" noProof="1"/>
        </a:p>
      </dgm:t>
    </dgm:pt>
    <dgm:pt modelId="{1A0E2090-1D4F-438A-8766-B6030CE01ADD}" type="parTrans" cxnId="{A9154303-8225-4248-91DC-1B0156A35F07}">
      <dgm:prSet/>
      <dgm:spPr/>
      <dgm:t>
        <a:bodyPr rtlCol="0"/>
        <a:lstStyle/>
        <a:p>
          <a:pPr rtl="0"/>
          <a:endParaRPr lang="es-ES" noProof="1"/>
        </a:p>
      </dgm:t>
    </dgm:pt>
    <dgm:pt modelId="{9646853A-8964-4519-A5B1-0B7D18B2983D}" type="sibTrans" cxnId="{A9154303-8225-4248-91DC-1B0156A35F07}">
      <dgm:prSet/>
      <dgm:spPr/>
      <dgm:t>
        <a:bodyPr rtlCol="0"/>
        <a:lstStyle/>
        <a:p>
          <a:pPr rtl="0"/>
          <a:endParaRPr lang="es-ES" noProof="1"/>
        </a:p>
      </dgm:t>
    </dgm:pt>
    <dgm:pt modelId="{1C383F32-22E8-4F62-A3E0-BDC3D5F48992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es-MX" b="0" i="0" cap="none" dirty="0" err="1"/>
            <a:t>How</a:t>
          </a:r>
          <a:r>
            <a:rPr lang="es-MX" b="0" i="0" cap="none" dirty="0"/>
            <a:t> </a:t>
          </a:r>
          <a:r>
            <a:rPr lang="es-MX" b="0" i="0" cap="none" dirty="0" err="1"/>
            <a:t>to</a:t>
          </a:r>
          <a:r>
            <a:rPr lang="es-MX" b="0" i="0" cap="none" dirty="0"/>
            <a:t> use </a:t>
          </a:r>
          <a:r>
            <a:rPr lang="es-MX" cap="none" noProof="1"/>
            <a:t>machine learning designer.</a:t>
          </a:r>
          <a:endParaRPr lang="es-ES" cap="none" noProof="1"/>
        </a:p>
      </dgm:t>
    </dgm:pt>
    <dgm:pt modelId="{A7920A2F-3244-4159-AF04-6A1D38B7B317}" type="parTrans" cxnId="{C4CCE57E-E871-46D6-BAD5-880252C95D22}">
      <dgm:prSet/>
      <dgm:spPr/>
      <dgm:t>
        <a:bodyPr rtlCol="0"/>
        <a:lstStyle/>
        <a:p>
          <a:pPr rtl="0"/>
          <a:endParaRPr lang="es-ES" noProof="1"/>
        </a:p>
      </dgm:t>
    </dgm:pt>
    <dgm:pt modelId="{8500F72A-2C6D-4FDF-9C1D-CA691380EB0B}" type="sibTrans" cxnId="{C4CCE57E-E871-46D6-BAD5-880252C95D22}">
      <dgm:prSet/>
      <dgm:spPr/>
      <dgm:t>
        <a:bodyPr rtlCol="0"/>
        <a:lstStyle/>
        <a:p>
          <a:pPr rtl="0"/>
          <a:endParaRPr lang="es-ES" noProof="1"/>
        </a:p>
      </dgm:t>
    </dgm:pt>
    <dgm:pt modelId="{93959330-B42F-471F-98D6-516590AC910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dirty="0"/>
            <a:t>Train and deploy a predictive model.</a:t>
          </a:r>
          <a:endParaRPr lang="es-MX" dirty="0"/>
        </a:p>
      </dgm:t>
    </dgm:pt>
    <dgm:pt modelId="{067110FE-06A1-4667-96E6-FEC6871429D7}" type="parTrans" cxnId="{CBD4EAE7-391C-4CD4-9939-1B3B5E8B363D}">
      <dgm:prSet/>
      <dgm:spPr/>
      <dgm:t>
        <a:bodyPr/>
        <a:lstStyle/>
        <a:p>
          <a:endParaRPr lang="es-MX"/>
        </a:p>
      </dgm:t>
    </dgm:pt>
    <dgm:pt modelId="{2BE161CD-2662-45D2-AB99-D6538815DD14}" type="sibTrans" cxnId="{CBD4EAE7-391C-4CD4-9939-1B3B5E8B363D}">
      <dgm:prSet/>
      <dgm:spPr/>
      <dgm:t>
        <a:bodyPr/>
        <a:lstStyle/>
        <a:p>
          <a:endParaRPr lang="es-MX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4"/>
      <dgm:spPr>
        <a:solidFill>
          <a:schemeClr val="accent1"/>
        </a:solidFill>
      </dgm:spPr>
    </dgm:pt>
    <dgm:pt modelId="{7C175B98-93F4-4D7C-BB95-1514AB879CD5}" type="pres">
      <dgm:prSet presAssocID="{40FC4FFE-8987-4A26-B7F4-8A516F18ADAE}" presName="iconRect" presStyleLbl="node1" presStyleIdx="0" presStyleCnt="4"/>
      <dgm:spPr>
        <a:ln>
          <a:noFill/>
        </a:ln>
      </dgm:spPr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4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4"/>
      <dgm:spPr>
        <a:solidFill>
          <a:schemeClr val="accent1"/>
        </a:solidFill>
      </dgm:spPr>
    </dgm:pt>
    <dgm:pt modelId="{DB4CA7C4-FCA1-4127-B20A-2A5C031A3CF4}" type="pres">
      <dgm:prSet presAssocID="{49225C73-1633-42F1-AB3B-7CB183E5F8B8}" presName="iconRect" presStyleLbl="node1" presStyleIdx="1" presStyleCnt="4"/>
      <dgm:spPr>
        <a:ln>
          <a:noFill/>
        </a:ln>
      </dgm:spPr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4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4"/>
      <dgm:spPr>
        <a:solidFill>
          <a:schemeClr val="accent1"/>
        </a:solidFill>
      </dgm:spPr>
    </dgm:pt>
    <dgm:pt modelId="{39509775-983E-4110-B989-EE2CD6514BE0}" type="pres">
      <dgm:prSet presAssocID="{1C383F32-22E8-4F62-A3E0-BDC3D5F48992}" presName="iconRect" presStyleLbl="node1" presStyleIdx="2" presStyleCnt="4"/>
      <dgm:spPr>
        <a:ln>
          <a:noFill/>
        </a:ln>
      </dgm:spPr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4">
        <dgm:presLayoutVars>
          <dgm:chMax val="1"/>
          <dgm:chPref val="1"/>
        </dgm:presLayoutVars>
      </dgm:prSet>
      <dgm:spPr/>
    </dgm:pt>
    <dgm:pt modelId="{A2098E22-60AE-4C93-99E4-47A4A0ED2273}" type="pres">
      <dgm:prSet presAssocID="{8500F72A-2C6D-4FDF-9C1D-CA691380EB0B}" presName="sibTrans" presStyleCnt="0"/>
      <dgm:spPr/>
    </dgm:pt>
    <dgm:pt modelId="{EE58FF42-001F-4505-8E54-AC12A7AA0C0C}" type="pres">
      <dgm:prSet presAssocID="{93959330-B42F-471F-98D6-516590AC910E}" presName="compNode" presStyleCnt="0"/>
      <dgm:spPr/>
    </dgm:pt>
    <dgm:pt modelId="{F5F4FE6E-7CDD-41D0-A365-1520FA58FD4B}" type="pres">
      <dgm:prSet presAssocID="{93959330-B42F-471F-98D6-516590AC910E}" presName="iconBgRect" presStyleLbl="bgShp" presStyleIdx="3" presStyleCnt="4"/>
      <dgm:spPr/>
    </dgm:pt>
    <dgm:pt modelId="{9CA17D3B-3A65-4424-9CB3-C14C98CF4B18}" type="pres">
      <dgm:prSet presAssocID="{93959330-B42F-471F-98D6-516590AC910E}" presName="iconRect" presStyleLbl="node1" presStyleIdx="3" presStyleCnt="4"/>
      <dgm:spPr/>
    </dgm:pt>
    <dgm:pt modelId="{9CB8AF5A-7A3B-4C2D-AE96-26C0F9112581}" type="pres">
      <dgm:prSet presAssocID="{93959330-B42F-471F-98D6-516590AC910E}" presName="spaceRect" presStyleCnt="0"/>
      <dgm:spPr/>
    </dgm:pt>
    <dgm:pt modelId="{FEC2618D-B16B-4A16-8B33-14C902994BF4}" type="pres">
      <dgm:prSet presAssocID="{93959330-B42F-471F-98D6-516590AC910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1BD51026-94B8-4FB4-B24D-6EEAEA18CC9F}" type="presOf" srcId="{93959330-B42F-471F-98D6-516590AC910E}" destId="{FEC2618D-B16B-4A16-8B33-14C902994BF4}" srcOrd="0" destOrd="0" presId="urn:microsoft.com/office/officeart/2018/5/layout/IconCircleLabelList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CBD4EAE7-391C-4CD4-9939-1B3B5E8B363D}" srcId="{01A66772-F185-4D58-B8BB-E9370D7A7A2B}" destId="{93959330-B42F-471F-98D6-516590AC910E}" srcOrd="3" destOrd="0" parTransId="{067110FE-06A1-4667-96E6-FEC6871429D7}" sibTransId="{2BE161CD-2662-45D2-AB99-D6538815DD14}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  <dgm:cxn modelId="{BBB7BA59-AA9B-4AB7-9AD3-267D7E11F9D4}" type="presParOf" srcId="{50B3CE7C-E10B-4E23-BD93-03664997C932}" destId="{A2098E22-60AE-4C93-99E4-47A4A0ED2273}" srcOrd="5" destOrd="0" presId="urn:microsoft.com/office/officeart/2018/5/layout/IconCircleLabelList"/>
    <dgm:cxn modelId="{113265B8-01E7-4583-A10C-929D74CC1DDB}" type="presParOf" srcId="{50B3CE7C-E10B-4E23-BD93-03664997C932}" destId="{EE58FF42-001F-4505-8E54-AC12A7AA0C0C}" srcOrd="6" destOrd="0" presId="urn:microsoft.com/office/officeart/2018/5/layout/IconCircleLabelList"/>
    <dgm:cxn modelId="{939AC661-7E8D-4D26-B2BD-9DEE8FC07717}" type="presParOf" srcId="{EE58FF42-001F-4505-8E54-AC12A7AA0C0C}" destId="{F5F4FE6E-7CDD-41D0-A365-1520FA58FD4B}" srcOrd="0" destOrd="0" presId="urn:microsoft.com/office/officeart/2018/5/layout/IconCircleLabelList"/>
    <dgm:cxn modelId="{C8EB67AD-8AD0-4A6C-A5D4-F833EAB2C50B}" type="presParOf" srcId="{EE58FF42-001F-4505-8E54-AC12A7AA0C0C}" destId="{9CA17D3B-3A65-4424-9CB3-C14C98CF4B18}" srcOrd="1" destOrd="0" presId="urn:microsoft.com/office/officeart/2018/5/layout/IconCircleLabelList"/>
    <dgm:cxn modelId="{DD2C6C29-5ACA-404D-BE5D-7B119EE189D5}" type="presParOf" srcId="{EE58FF42-001F-4505-8E54-AC12A7AA0C0C}" destId="{9CB8AF5A-7A3B-4C2D-AE96-26C0F9112581}" srcOrd="2" destOrd="0" presId="urn:microsoft.com/office/officeart/2018/5/layout/IconCircleLabelList"/>
    <dgm:cxn modelId="{B7968525-60EE-44E2-AB95-890245A0CEF8}" type="presParOf" srcId="{EE58FF42-001F-4505-8E54-AC12A7AA0C0C}" destId="{FEC2618D-B16B-4A16-8B33-14C902994BF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458849" y="710184"/>
          <a:ext cx="1435296" cy="1435296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764732" y="1016067"/>
          <a:ext cx="823530" cy="82353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25" y="2592540"/>
          <a:ext cx="235294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b="0" i="0" kern="1200" cap="none" dirty="0"/>
            <a:t>Get an introduction to machine learning. </a:t>
          </a:r>
          <a:endParaRPr lang="es-ES" sz="1700" kern="1200" cap="none" noProof="1"/>
        </a:p>
      </dsp:txBody>
      <dsp:txXfrm>
        <a:off x="25" y="2592540"/>
        <a:ext cx="2352945" cy="720000"/>
      </dsp:txXfrm>
    </dsp:sp>
    <dsp:sp modelId="{BCD8CDD9-0C56-4401-ADB1-8B48DAB2C96F}">
      <dsp:nvSpPr>
        <dsp:cNvPr id="0" name=""/>
        <dsp:cNvSpPr/>
      </dsp:nvSpPr>
      <dsp:spPr>
        <a:xfrm>
          <a:off x="3223560" y="710184"/>
          <a:ext cx="1435296" cy="1435296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3529443" y="1016067"/>
          <a:ext cx="823530" cy="82353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2764736" y="2592540"/>
          <a:ext cx="235294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700" b="0" i="0" kern="1200" cap="none" dirty="0"/>
            <a:t>The use of technology in promoting environmental sustainability</a:t>
          </a:r>
          <a:endParaRPr lang="es-ES" sz="1700" kern="1200" cap="none" noProof="1"/>
        </a:p>
      </dsp:txBody>
      <dsp:txXfrm>
        <a:off x="2764736" y="2592540"/>
        <a:ext cx="2352945" cy="720000"/>
      </dsp:txXfrm>
    </dsp:sp>
    <dsp:sp modelId="{FF93E135-77D6-48A0-8871-9BC93D705D06}">
      <dsp:nvSpPr>
        <dsp:cNvPr id="0" name=""/>
        <dsp:cNvSpPr/>
      </dsp:nvSpPr>
      <dsp:spPr>
        <a:xfrm>
          <a:off x="5988271" y="710184"/>
          <a:ext cx="1435296" cy="1435296"/>
        </a:xfrm>
        <a:prstGeom prst="ellipse">
          <a:avLst/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6294154" y="1016067"/>
          <a:ext cx="823530" cy="82353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5529447" y="2592540"/>
          <a:ext cx="235294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MX" sz="1700" b="0" i="0" kern="1200" cap="none" dirty="0" err="1"/>
            <a:t>How</a:t>
          </a:r>
          <a:r>
            <a:rPr lang="es-MX" sz="1700" b="0" i="0" kern="1200" cap="none" dirty="0"/>
            <a:t> </a:t>
          </a:r>
          <a:r>
            <a:rPr lang="es-MX" sz="1700" b="0" i="0" kern="1200" cap="none" dirty="0" err="1"/>
            <a:t>to</a:t>
          </a:r>
          <a:r>
            <a:rPr lang="es-MX" sz="1700" b="0" i="0" kern="1200" cap="none" dirty="0"/>
            <a:t> use </a:t>
          </a:r>
          <a:r>
            <a:rPr lang="es-MX" sz="1700" kern="1200" cap="none" noProof="1"/>
            <a:t>machine learning designer.</a:t>
          </a:r>
          <a:endParaRPr lang="es-ES" sz="1700" kern="1200" cap="none" noProof="1"/>
        </a:p>
      </dsp:txBody>
      <dsp:txXfrm>
        <a:off x="5529447" y="2592540"/>
        <a:ext cx="2352945" cy="720000"/>
      </dsp:txXfrm>
    </dsp:sp>
    <dsp:sp modelId="{F5F4FE6E-7CDD-41D0-A365-1520FA58FD4B}">
      <dsp:nvSpPr>
        <dsp:cNvPr id="0" name=""/>
        <dsp:cNvSpPr/>
      </dsp:nvSpPr>
      <dsp:spPr>
        <a:xfrm>
          <a:off x="8752982" y="710184"/>
          <a:ext cx="1435296" cy="143529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A17D3B-3A65-4424-9CB3-C14C98CF4B18}">
      <dsp:nvSpPr>
        <dsp:cNvPr id="0" name=""/>
        <dsp:cNvSpPr/>
      </dsp:nvSpPr>
      <dsp:spPr>
        <a:xfrm>
          <a:off x="9058865" y="1016067"/>
          <a:ext cx="823530" cy="823530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C2618D-B16B-4A16-8B33-14C902994BF4}">
      <dsp:nvSpPr>
        <dsp:cNvPr id="0" name=""/>
        <dsp:cNvSpPr/>
      </dsp:nvSpPr>
      <dsp:spPr>
        <a:xfrm>
          <a:off x="8294158" y="2592540"/>
          <a:ext cx="235294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Train and deploy a predictive model.</a:t>
          </a:r>
          <a:endParaRPr lang="es-MX" sz="1700" kern="1200" dirty="0"/>
        </a:p>
      </dsp:txBody>
      <dsp:txXfrm>
        <a:off x="8294158" y="2592540"/>
        <a:ext cx="235294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o de la lista de etiquetas de círculo"/>
  <dgm:desc val="Se usa para mostrar fragmentos no secuenciales o agrupados de información acompañados de elementos visuales relacionados. Funciona mejor con iconos o imágenes pequeñas con leyendas de texto breve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B0FAE97-1210-4E36-A60A-8BA798A12A99}" type="datetime1">
              <a:rPr lang="es-ES" smtClean="0"/>
              <a:t>10/03/2022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D3D879-06F7-4BB3-9FD8-DADB216A1AB3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Elips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14CEBD4D-085C-498A-87ED-B94FC4CBCFC7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3C0138-BF83-46A1-914E-F1E2A8306695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0568A9-B9DF-49AA-9F31-6F462455E52A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7" name="Conector recto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4DC918-9477-44C9-87CA-58BC8D7EC64E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Elips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AA7CFC-FF55-48D5-B9D9-FA93FB0A1F63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9DBD11-34E4-448E-809B-329C5E8C1419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DB1031-BFAF-464E-A517-D151D571897F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BED521-1CC1-404B-8AD1-BBD24E269425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3E9304-DC69-42FE-B771-884D748CD27D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93D1A9-6AEF-4FF0-93A8-BB445C605128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AA2184-F169-47A9-9381-0045417AD705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es-ES" noProof="0" smtClean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EC354E2A-D5C7-4832-8F7D-7F0C53F06735}" type="datetime1">
              <a:rPr lang="es-ES" noProof="0" smtClean="0"/>
              <a:t>10/03/2022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7" name="Conector recto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learn/paths/understand-machine-learning/?ns-enrollment-type=Collection&amp;ns-enrollment-id=qep5cdkxw67gw6" TargetMode="External"/><Relationship Id="rId2" Type="http://schemas.openxmlformats.org/officeDocument/2006/relationships/hyperlink" Target="https://docs.microsoft.com/en-us/learn/paths/create-machine-learn-model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orms.office.com/r/MdhJWMZthR" TargetMode="External"/><Relationship Id="rId4" Type="http://schemas.openxmlformats.org/officeDocument/2006/relationships/hyperlink" Target="https://docs.microsoft.com/en-us/learn/modules/sustainable-software-engineering-overview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microsoft.com/en-us/videoplayer/embed/RE4IlK6?postJsllMsg=tru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ángulo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ángulo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Autofit/>
          </a:bodyPr>
          <a:lstStyle/>
          <a:p>
            <a:pPr algn="l"/>
            <a:r>
              <a:rPr lang="en-US" sz="3200" b="1" i="0" dirty="0">
                <a:solidFill>
                  <a:srgbClr val="C9D1D9"/>
                </a:solidFill>
                <a:effectLst/>
                <a:latin typeface="-apple-system"/>
              </a:rPr>
              <a:t>Predict solar energy usage with Machine Learning Designer.</a:t>
            </a:r>
            <a:endParaRPr lang="es-ES" sz="32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es-ES" dirty="0" err="1">
                <a:solidFill>
                  <a:srgbClr val="FFFFFF"/>
                </a:solidFill>
              </a:rPr>
              <a:t>Ecowatch</a:t>
            </a:r>
            <a:r>
              <a:rPr lang="es-ES" dirty="0">
                <a:solidFill>
                  <a:srgbClr val="FFFFFF"/>
                </a:solidFill>
              </a:rPr>
              <a:t> </a:t>
            </a:r>
            <a:r>
              <a:rPr lang="es-ES" dirty="0" err="1">
                <a:solidFill>
                  <a:srgbClr val="FFFFFF"/>
                </a:solidFill>
              </a:rPr>
              <a:t>Team</a:t>
            </a:r>
            <a:endParaRPr lang="es-ES" dirty="0">
              <a:solidFill>
                <a:srgbClr val="FFFFFF"/>
              </a:solidFill>
            </a:endParaRPr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7D9DD6-6F8B-4023-8BDF-BB4D1EEC6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628" y="863092"/>
            <a:ext cx="4449572" cy="1105408"/>
          </a:xfrm>
        </p:spPr>
        <p:txBody>
          <a:bodyPr>
            <a:normAutofit/>
          </a:bodyPr>
          <a:lstStyle/>
          <a:p>
            <a:endParaRPr lang="es-MX" dirty="0"/>
          </a:p>
        </p:txBody>
      </p:sp>
      <p:pic>
        <p:nvPicPr>
          <p:cNvPr id="5" name="Imagen 4" descr="Diagrama&#10;&#10;Descripción generada automáticamente con confianza baja">
            <a:extLst>
              <a:ext uri="{FF2B5EF4-FFF2-40B4-BE49-F238E27FC236}">
                <a16:creationId xmlns:a16="http://schemas.microsoft.com/office/drawing/2014/main" id="{D3EDC92C-FE79-43A6-B208-614CF559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800" y="1143000"/>
            <a:ext cx="4572000" cy="4572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B954FBE3-5C77-42BE-AC2C-7DCF2048171C}"/>
              </a:ext>
            </a:extLst>
          </p:cNvPr>
          <p:cNvSpPr txBox="1"/>
          <p:nvPr/>
        </p:nvSpPr>
        <p:spPr>
          <a:xfrm>
            <a:off x="1214628" y="3079758"/>
            <a:ext cx="36195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 err="1"/>
              <a:t>Creating</a:t>
            </a:r>
            <a:r>
              <a:rPr lang="es-MX" sz="2800" dirty="0"/>
              <a:t> a machine </a:t>
            </a:r>
            <a:r>
              <a:rPr lang="es-MX" sz="2800" dirty="0" err="1"/>
              <a:t>learning</a:t>
            </a:r>
            <a:r>
              <a:rPr lang="es-MX" sz="2800" dirty="0"/>
              <a:t> </a:t>
            </a:r>
            <a:r>
              <a:rPr lang="es-MX" sz="2800" dirty="0" err="1"/>
              <a:t>model</a:t>
            </a:r>
            <a:r>
              <a:rPr lang="es-MX" sz="28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10624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CDA5A7DF-74EB-4913-BDB0-C7419B803590}"/>
              </a:ext>
            </a:extLst>
          </p:cNvPr>
          <p:cNvSpPr/>
          <p:nvPr/>
        </p:nvSpPr>
        <p:spPr>
          <a:xfrm>
            <a:off x="0" y="0"/>
            <a:ext cx="13525500" cy="7429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7D9DD6-6F8B-4023-8BDF-BB4D1EEC6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428" y="2876296"/>
            <a:ext cx="6799072" cy="1105408"/>
          </a:xfrm>
        </p:spPr>
        <p:txBody>
          <a:bodyPr>
            <a:normAutofit fontScale="90000"/>
          </a:bodyPr>
          <a:lstStyle/>
          <a:p>
            <a:r>
              <a:rPr lang="es-MX" sz="18400" dirty="0" err="1"/>
              <a:t>Code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49946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2D5CEA-A17C-4D04-838A-C05C33F85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3C6660-4E81-4716-9FF8-E02030802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1166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CDA5A7DF-74EB-4913-BDB0-C7419B803590}"/>
              </a:ext>
            </a:extLst>
          </p:cNvPr>
          <p:cNvSpPr/>
          <p:nvPr/>
        </p:nvSpPr>
        <p:spPr>
          <a:xfrm>
            <a:off x="0" y="0"/>
            <a:ext cx="13525500" cy="7429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7D9DD6-6F8B-4023-8BDF-BB4D1EEC6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428" y="2876296"/>
            <a:ext cx="6799072" cy="1105408"/>
          </a:xfrm>
        </p:spPr>
        <p:txBody>
          <a:bodyPr>
            <a:normAutofit fontScale="90000"/>
          </a:bodyPr>
          <a:lstStyle/>
          <a:p>
            <a:r>
              <a:rPr lang="es-MX" sz="18400" dirty="0" err="1"/>
              <a:t>What’s</a:t>
            </a:r>
            <a:r>
              <a:rPr lang="es-MX" sz="18400" dirty="0"/>
              <a:t> </a:t>
            </a:r>
            <a:r>
              <a:rPr lang="es-MX" sz="18400" dirty="0" err="1"/>
              <a:t>next</a:t>
            </a:r>
            <a:r>
              <a:rPr lang="es-MX" sz="18400" dirty="0"/>
              <a:t>?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57287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6F8F70-BD5D-40A1-BD37-972F51A1F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What’s</a:t>
            </a:r>
            <a:r>
              <a:rPr lang="es-MX" dirty="0"/>
              <a:t> </a:t>
            </a:r>
            <a:r>
              <a:rPr lang="es-MX" dirty="0" err="1"/>
              <a:t>next</a:t>
            </a:r>
            <a:r>
              <a:rPr lang="es-MX" dirty="0"/>
              <a:t>?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5FA9D9-E750-45A7-9A9D-B5EEB92A2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400" y="2286000"/>
            <a:ext cx="9956801" cy="4023360"/>
          </a:xfrm>
        </p:spPr>
        <p:txBody>
          <a:bodyPr/>
          <a:lstStyle/>
          <a:p>
            <a:r>
              <a:rPr lang="es-MX" dirty="0" err="1"/>
              <a:t>Learn</a:t>
            </a:r>
            <a:r>
              <a:rPr lang="es-MX" dirty="0"/>
              <a:t> </a:t>
            </a:r>
            <a:r>
              <a:rPr lang="es-MX" dirty="0" err="1"/>
              <a:t>about</a:t>
            </a:r>
            <a:r>
              <a:rPr lang="es-MX" dirty="0"/>
              <a:t>:</a:t>
            </a:r>
          </a:p>
          <a:p>
            <a:endParaRPr lang="es-MX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2"/>
              </a:rPr>
              <a:t>Create machine learning models - Learn | Microsoft Docs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3"/>
              </a:rPr>
              <a:t>Understand data science for machine learning - Learn | Microsoft Docs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4"/>
              </a:rPr>
              <a:t>The Principles of Sustainable Software Engineering - Learn | Microsoft Docs</a:t>
            </a:r>
            <a:r>
              <a:rPr lang="en-US" dirty="0"/>
              <a:t> </a:t>
            </a:r>
            <a:endParaRPr lang="es-MX" dirty="0"/>
          </a:p>
          <a:p>
            <a:endParaRPr lang="es-MX" dirty="0"/>
          </a:p>
          <a:p>
            <a:r>
              <a:rPr lang="en-US" dirty="0"/>
              <a:t>Be sure to give feedback about this workshop: </a:t>
            </a:r>
          </a:p>
          <a:p>
            <a:r>
              <a:rPr lang="en-US" dirty="0">
                <a:hlinkClick r:id="rId5"/>
              </a:rPr>
              <a:t>https://forms.office.com/r/MdhJWMZthR</a:t>
            </a:r>
            <a:r>
              <a:rPr lang="en-US" dirty="0"/>
              <a:t>!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20333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r>
              <a:rPr lang="en-US" noProof="1"/>
              <a:t>What are we going to learn?</a:t>
            </a:r>
            <a:endParaRPr lang="es-ES" noProof="1"/>
          </a:p>
        </p:txBody>
      </p:sp>
      <p:graphicFrame>
        <p:nvGraphicFramePr>
          <p:cNvPr id="5" name="Marcador de contenido 2" descr="Marcador de posición del elemento gráfico SmartArt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7746936"/>
              </p:ext>
            </p:extLst>
          </p:nvPr>
        </p:nvGraphicFramePr>
        <p:xfrm>
          <a:off x="1023939" y="2286000"/>
          <a:ext cx="10647129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6A38130-0C82-4465-A7F6-7A1C553B1091}"/>
              </a:ext>
            </a:extLst>
          </p:cNvPr>
          <p:cNvSpPr txBox="1">
            <a:spLocks/>
          </p:cNvSpPr>
          <p:nvPr/>
        </p:nvSpPr>
        <p:spPr>
          <a:xfrm>
            <a:off x="1064563" y="520592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artificial intelligence? </a:t>
            </a:r>
            <a:endParaRPr lang="es-ES" noProof="1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4BD48E6-8772-4637-8E41-392BD03A56E5}"/>
              </a:ext>
            </a:extLst>
          </p:cNvPr>
          <p:cNvSpPr txBox="1">
            <a:spLocks/>
          </p:cNvSpPr>
          <p:nvPr/>
        </p:nvSpPr>
        <p:spPr>
          <a:xfrm>
            <a:off x="736682" y="2880444"/>
            <a:ext cx="4468592" cy="19573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000" i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It is the creation of software that mimics human behaviors and capabilities through the use of mathematics and logic. </a:t>
            </a:r>
          </a:p>
        </p:txBody>
      </p:sp>
      <p:pic>
        <p:nvPicPr>
          <p:cNvPr id="6" name="Picture 13" descr="A group of people working in a factory&#10;&#10;Description automatically generated with low confidence">
            <a:extLst>
              <a:ext uri="{FF2B5EF4-FFF2-40B4-BE49-F238E27FC236}">
                <a16:creationId xmlns:a16="http://schemas.microsoft.com/office/drawing/2014/main" id="{41FF1EC5-E0D4-480F-BDA8-1A5DC72E2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818" y="2473135"/>
            <a:ext cx="47625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prendizaje profundo frente a aprendizaje automático - Azure Machine  Learning | Microsoft Docs">
            <a:extLst>
              <a:ext uri="{FF2B5EF4-FFF2-40B4-BE49-F238E27FC236}">
                <a16:creationId xmlns:a16="http://schemas.microsoft.com/office/drawing/2014/main" id="{CF59DFBC-5CD7-42A9-8AE9-080D92631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1716" y="2051969"/>
            <a:ext cx="6444093" cy="4456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268B34A9-78B6-459C-A568-6A54D1565E89}"/>
              </a:ext>
            </a:extLst>
          </p:cNvPr>
          <p:cNvSpPr txBox="1">
            <a:spLocks/>
          </p:cNvSpPr>
          <p:nvPr/>
        </p:nvSpPr>
        <p:spPr>
          <a:xfrm>
            <a:off x="1064563" y="520592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Deep learning, machine learning, and AI</a:t>
            </a:r>
          </a:p>
        </p:txBody>
      </p:sp>
    </p:spTree>
    <p:extLst>
      <p:ext uri="{BB962C8B-B14F-4D97-AF65-F5344CB8AC3E}">
        <p14:creationId xmlns:p14="http://schemas.microsoft.com/office/powerpoint/2010/main" val="610325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06DA1A3-9DF2-4928-A97F-087D88F3E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 how it works? </a:t>
            </a:r>
          </a:p>
        </p:txBody>
      </p:sp>
      <p:pic>
        <p:nvPicPr>
          <p:cNvPr id="4" name="Imagen 3" descr="Escala de tiempo&#10;&#10;Descripción generada automáticamente">
            <a:extLst>
              <a:ext uri="{FF2B5EF4-FFF2-40B4-BE49-F238E27FC236}">
                <a16:creationId xmlns:a16="http://schemas.microsoft.com/office/drawing/2014/main" id="{C11579E3-B6FA-4B52-B36A-18E191852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3143422"/>
            <a:ext cx="9720073" cy="23085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65243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650B44E2-22E7-49C8-AC7A-C2C79165B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GreenTech</a:t>
            </a:r>
            <a:endParaRPr lang="es-MX" dirty="0"/>
          </a:p>
        </p:txBody>
      </p:sp>
      <p:pic>
        <p:nvPicPr>
          <p:cNvPr id="2050" name="Picture 2" descr="Green Tech - SpaceUp">
            <a:extLst>
              <a:ext uri="{FF2B5EF4-FFF2-40B4-BE49-F238E27FC236}">
                <a16:creationId xmlns:a16="http://schemas.microsoft.com/office/drawing/2014/main" id="{CEB68F04-4263-4CD0-971E-09CE50989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84832"/>
            <a:ext cx="5016686" cy="3762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1045D20-60DD-4F59-ACE9-9A3255575A79}"/>
              </a:ext>
            </a:extLst>
          </p:cNvPr>
          <p:cNvSpPr txBox="1">
            <a:spLocks/>
          </p:cNvSpPr>
          <p:nvPr/>
        </p:nvSpPr>
        <p:spPr>
          <a:xfrm>
            <a:off x="825582" y="2842344"/>
            <a:ext cx="4468592" cy="26567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000" i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Sustainable Software Engineering is an emerging discipline at the intersection of climate science, software, hardware, electricity markets, and data center design. </a:t>
            </a:r>
          </a:p>
        </p:txBody>
      </p:sp>
    </p:spTree>
    <p:extLst>
      <p:ext uri="{BB962C8B-B14F-4D97-AF65-F5344CB8AC3E}">
        <p14:creationId xmlns:p14="http://schemas.microsoft.com/office/powerpoint/2010/main" val="1207747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2B6AB68B-48B6-4425-A8A9-ED9637723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Check the next video. </a:t>
            </a:r>
          </a:p>
        </p:txBody>
      </p:sp>
      <p:pic>
        <p:nvPicPr>
          <p:cNvPr id="11" name="Imagen 10" descr="Interfaz de usuario gráfica, Icono&#10;&#10;Descripción generada automáticamente">
            <a:hlinkClick r:id="rId2"/>
            <a:extLst>
              <a:ext uri="{FF2B5EF4-FFF2-40B4-BE49-F238E27FC236}">
                <a16:creationId xmlns:a16="http://schemas.microsoft.com/office/drawing/2014/main" id="{AB556C20-7D45-4021-A52E-684DDF300B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630" r="-1" b="4123"/>
          <a:stretch/>
        </p:blipFill>
        <p:spPr>
          <a:xfrm>
            <a:off x="1024128" y="2286000"/>
            <a:ext cx="9720073" cy="40233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91630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D013A5-9795-43FF-9633-AEA2894FB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Azure machine </a:t>
            </a:r>
            <a:r>
              <a:rPr lang="es-MX" dirty="0" err="1"/>
              <a:t>learning</a:t>
            </a:r>
            <a:r>
              <a:rPr lang="es-MX" dirty="0"/>
              <a:t> </a:t>
            </a:r>
            <a:r>
              <a:rPr lang="es-MX" dirty="0" err="1"/>
              <a:t>designer</a:t>
            </a:r>
            <a:r>
              <a:rPr lang="es-MX" dirty="0"/>
              <a:t>. </a:t>
            </a:r>
          </a:p>
        </p:txBody>
      </p:sp>
      <p:pic>
        <p:nvPicPr>
          <p:cNvPr id="5122" name="Picture 2" descr="Azure Machine Learning Designer — Taygan">
            <a:extLst>
              <a:ext uri="{FF2B5EF4-FFF2-40B4-BE49-F238E27FC236}">
                <a16:creationId xmlns:a16="http://schemas.microsoft.com/office/drawing/2014/main" id="{CAF3C938-9838-4338-95E4-64C605175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282" y="1995932"/>
            <a:ext cx="4406900" cy="440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B6642EB-9355-4639-96C9-E04E50AB1AA3}"/>
              </a:ext>
            </a:extLst>
          </p:cNvPr>
          <p:cNvSpPr txBox="1">
            <a:spLocks/>
          </p:cNvSpPr>
          <p:nvPr/>
        </p:nvSpPr>
        <p:spPr>
          <a:xfrm>
            <a:off x="1024128" y="3200400"/>
            <a:ext cx="4468592" cy="265675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000" i="1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Is a cloud-based service that helps simplify some of the tasks and reduce the time it takes to prepare data, train a model, and deploy a predictive service</a:t>
            </a:r>
          </a:p>
        </p:txBody>
      </p:sp>
    </p:spTree>
    <p:extLst>
      <p:ext uri="{BB962C8B-B14F-4D97-AF65-F5344CB8AC3E}">
        <p14:creationId xmlns:p14="http://schemas.microsoft.com/office/powerpoint/2010/main" val="1109570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CDA5A7DF-74EB-4913-BDB0-C7419B803590}"/>
              </a:ext>
            </a:extLst>
          </p:cNvPr>
          <p:cNvSpPr/>
          <p:nvPr/>
        </p:nvSpPr>
        <p:spPr>
          <a:xfrm>
            <a:off x="0" y="0"/>
            <a:ext cx="13525500" cy="7429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7D9DD6-6F8B-4023-8BDF-BB4D1EEC6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428" y="2876296"/>
            <a:ext cx="6799072" cy="1105408"/>
          </a:xfrm>
        </p:spPr>
        <p:txBody>
          <a:bodyPr>
            <a:normAutofit fontScale="90000"/>
          </a:bodyPr>
          <a:lstStyle/>
          <a:p>
            <a:r>
              <a:rPr lang="es-MX" sz="18400" dirty="0" err="1"/>
              <a:t>Exercise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613465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95_TF22378848.potx" id="{85DF5566-E470-4B76-A232-C21C6F80612C}" vid="{69CBCECC-819E-48E2-AFD3-2FC38523383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Integral</Template>
  <TotalTime>53</TotalTime>
  <Words>224</Words>
  <Application>Microsoft Office PowerPoint</Application>
  <PresentationFormat>Panorámica</PresentationFormat>
  <Paragraphs>31</Paragraphs>
  <Slides>14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2" baseType="lpstr">
      <vt:lpstr>-apple-system</vt:lpstr>
      <vt:lpstr>Arial</vt:lpstr>
      <vt:lpstr>Calibri</vt:lpstr>
      <vt:lpstr>Segoe UI</vt:lpstr>
      <vt:lpstr>Tw Cen MT</vt:lpstr>
      <vt:lpstr>Tw Cen MT Condensed</vt:lpstr>
      <vt:lpstr>Wingdings 3</vt:lpstr>
      <vt:lpstr>Integral</vt:lpstr>
      <vt:lpstr>Predict solar energy usage with Machine Learning Designer.</vt:lpstr>
      <vt:lpstr>What are we going to learn?</vt:lpstr>
      <vt:lpstr>Presentación de PowerPoint</vt:lpstr>
      <vt:lpstr>Presentación de PowerPoint</vt:lpstr>
      <vt:lpstr> how it works? </vt:lpstr>
      <vt:lpstr>GreenTech</vt:lpstr>
      <vt:lpstr>Check the next video. </vt:lpstr>
      <vt:lpstr>Azure machine learning designer. </vt:lpstr>
      <vt:lpstr>Exercise</vt:lpstr>
      <vt:lpstr>Presentación de PowerPoint</vt:lpstr>
      <vt:lpstr>Code</vt:lpstr>
      <vt:lpstr>Presentación de PowerPoint</vt:lpstr>
      <vt:lpstr>What’s next? </vt:lpstr>
      <vt:lpstr>What’s next?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 solar energy usage with Machine Learning Designer.</dc:title>
  <dc:creator>Celestino Chavez</dc:creator>
  <cp:lastModifiedBy>Niko Magafi</cp:lastModifiedBy>
  <cp:revision>1</cp:revision>
  <dcterms:created xsi:type="dcterms:W3CDTF">2022-03-11T05:46:23Z</dcterms:created>
  <dcterms:modified xsi:type="dcterms:W3CDTF">2022-03-11T06:40:18Z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